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066FF"/>
    <a:srgbClr val="0099FF"/>
    <a:srgbClr val="3366FF"/>
    <a:srgbClr val="FF9900"/>
    <a:srgbClr val="0000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75" d="100"/>
          <a:sy n="75" d="100"/>
        </p:scale>
        <p:origin x="356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977" cy="512143"/>
          </a:xfrm>
          <a:prstGeom prst="rect">
            <a:avLst/>
          </a:prstGeom>
        </p:spPr>
        <p:txBody>
          <a:bodyPr vert="horz" lIns="95441" tIns="47720" rIns="95441" bIns="477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3"/>
            <a:ext cx="3076976" cy="512143"/>
          </a:xfrm>
          <a:prstGeom prst="rect">
            <a:avLst/>
          </a:prstGeom>
        </p:spPr>
        <p:txBody>
          <a:bodyPr vert="horz" lIns="95441" tIns="47720" rIns="95441" bIns="47720" rtlCol="0"/>
          <a:lstStyle>
            <a:lvl1pPr algn="r">
              <a:defRPr sz="1300"/>
            </a:lvl1pPr>
          </a:lstStyle>
          <a:p>
            <a:fld id="{2C0DE29F-FA8B-49FD-AF47-D3206BE03B7B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6763"/>
            <a:ext cx="26574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1" tIns="47720" rIns="95441" bIns="47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0" y="4861235"/>
            <a:ext cx="5680444" cy="4605988"/>
          </a:xfrm>
          <a:prstGeom prst="rect">
            <a:avLst/>
          </a:prstGeom>
        </p:spPr>
        <p:txBody>
          <a:bodyPr vert="horz" lIns="95441" tIns="47720" rIns="95441" bIns="47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0824"/>
            <a:ext cx="3076977" cy="512142"/>
          </a:xfrm>
          <a:prstGeom prst="rect">
            <a:avLst/>
          </a:prstGeom>
        </p:spPr>
        <p:txBody>
          <a:bodyPr vert="horz" lIns="95441" tIns="47720" rIns="95441" bIns="477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41" tIns="47720" rIns="95441" bIns="47720" rtlCol="0" anchor="b"/>
          <a:lstStyle>
            <a:lvl1pPr algn="r">
              <a:defRPr sz="1300"/>
            </a:lvl1pPr>
          </a:lstStyle>
          <a:p>
            <a:fld id="{F9B3937B-B612-4446-9605-DD387ABF7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9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937B-B612-4446-9605-DD387ABF78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9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8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6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93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79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9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87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01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0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9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14BB-E87D-47B4-B56F-E422C4FD1F88}" type="datetimeFigureOut">
              <a:rPr kumimoji="1" lang="ja-JP" altLang="en-US" smtClean="0"/>
              <a:pPr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AA5E-E4CC-4657-B231-41C344FDB6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5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5645A63-22BB-7C84-EB51-8FA2DF3BE863}"/>
              </a:ext>
            </a:extLst>
          </p:cNvPr>
          <p:cNvSpPr/>
          <p:nvPr/>
        </p:nvSpPr>
        <p:spPr>
          <a:xfrm>
            <a:off x="113340" y="3185637"/>
            <a:ext cx="6628028" cy="2951488"/>
          </a:xfrm>
          <a:prstGeom prst="roundRect">
            <a:avLst>
              <a:gd name="adj" fmla="val 2898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" y="38697"/>
            <a:ext cx="6837680" cy="376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kumimoji="0" lang="ja-JP" altLang="en-US" sz="1600" b="1" u="sng" dirty="0"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600" b="1" u="sng" dirty="0"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0" lang="ja-JP" altLang="en-US" sz="1600" b="1" u="sng" dirty="0"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</a:t>
            </a:r>
            <a:r>
              <a:rPr kumimoji="0" lang="zh-TW" altLang="en-US" sz="1600" b="1" u="sng" dirty="0"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電気需要最適化</a:t>
            </a:r>
            <a:r>
              <a:rPr kumimoji="0" lang="ja-JP" altLang="en-US" sz="1600" b="1" u="sng" dirty="0"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・省エネルギー社会実現セミナー（高知）</a:t>
            </a:r>
            <a:endParaRPr kumimoji="0" lang="ja-JP" altLang="en-US" sz="1600" b="1" u="sng" dirty="0">
              <a:solidFill>
                <a:srgbClr val="FF0000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129441" y="6243743"/>
            <a:ext cx="6647403" cy="35359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just">
              <a:spcBef>
                <a:spcPts val="240"/>
              </a:spcBef>
              <a:spcAft>
                <a:spcPts val="0"/>
              </a:spcAft>
            </a:pP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本セミナーは建築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CPD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運営会議が運営している建築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CPD</a:t>
            </a:r>
            <a:r>
              <a:rPr 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継続能力／職能開発</a:t>
            </a:r>
            <a:r>
              <a:rPr 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情報提供制度の対象となります。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CPD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記録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ご希望の方は参加者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ID(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建築士登録番号もしくは建築設備士番号でも可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を確認の上、セミナー当日受付にて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お手続き下さい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0" y="6802018"/>
            <a:ext cx="685800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-16023" y="6816658"/>
            <a:ext cx="6819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●参加申込書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参加ご希望の方は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WEB(https://www.hptcj.or.jp)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フォームからお申込みいただくか、下記に必要事項を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 ご記入の上、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03-5641-4501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宛にお送りください。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後日</a:t>
            </a:r>
            <a:r>
              <a:rPr lang="ja-JP" altLang="ja-JP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、受講証を発行いたします。</a:t>
            </a:r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-4539" y="9271302"/>
            <a:ext cx="681986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●問い合わせ先　一般財団法人ヒートポンプ･蓄熱センター　蓄熱技術部　セミナー事務局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TEL:03-5643-2403</a:t>
            </a:r>
          </a:p>
          <a:p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ご記入いただいたお客さまに関する情報は、セミナーの応募者の把握、受講証発行およびセミナー協賛各社に必要な範囲で、開示・提供する場合のみにご利用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させていただき、基本的には第三者（当センターと契約を締結した業務委託先を除く）に開示・提供を行いません。</a:t>
            </a:r>
            <a:r>
              <a:rPr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しかしながら、昨今の新型コロナウイルス等、</a:t>
            </a:r>
            <a:endParaRPr lang="en-US" altLang="ja-JP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感染症への感染が受講者に認められ、保健当局から情報提供の要請があった場合は、必要な情報を提供させていただく場合がございます。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-4539" y="7543725"/>
            <a:ext cx="686253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 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電気需要最適化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・省エネルギー社会実現セミナー</a:t>
            </a:r>
            <a:endParaRPr lang="ja-JP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949280" y="9359345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高知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(11/10)</a:t>
            </a:r>
            <a:endParaRPr lang="ja-JP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 bwMode="gray">
          <a:xfrm>
            <a:off x="76235" y="7177908"/>
            <a:ext cx="1352090" cy="526421"/>
            <a:chOff x="2993264" y="6792552"/>
            <a:chExt cx="1060786" cy="360609"/>
          </a:xfrm>
        </p:grpSpPr>
        <p:sp>
          <p:nvSpPr>
            <p:cNvPr id="51" name="円/楕円 50"/>
            <p:cNvSpPr/>
            <p:nvPr/>
          </p:nvSpPr>
          <p:spPr bwMode="gray">
            <a:xfrm>
              <a:off x="3062436" y="6792552"/>
              <a:ext cx="923294" cy="3606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 bwMode="gray">
            <a:xfrm>
              <a:off x="2993264" y="6858469"/>
              <a:ext cx="1060786" cy="23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11/2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締切 </a:t>
              </a:r>
            </a:p>
          </p:txBody>
        </p:sp>
      </p:grpSp>
      <p:sp>
        <p:nvSpPr>
          <p:cNvPr id="41" name="角丸四角形 40"/>
          <p:cNvSpPr/>
          <p:nvPr/>
        </p:nvSpPr>
        <p:spPr>
          <a:xfrm>
            <a:off x="215202" y="3241988"/>
            <a:ext cx="1554046" cy="312049"/>
          </a:xfrm>
          <a:prstGeom prst="roundRect">
            <a:avLst/>
          </a:prstGeom>
          <a:solidFill>
            <a:srgbClr val="FF9900"/>
          </a:solidFill>
          <a:effectLst>
            <a:glow rad="101600">
              <a:schemeClr val="bg1">
                <a:alpha val="40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予定プログラム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65234"/>
              </p:ext>
            </p:extLst>
          </p:nvPr>
        </p:nvGraphicFramePr>
        <p:xfrm>
          <a:off x="106646" y="7803881"/>
          <a:ext cx="6670198" cy="1439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1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394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272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ご芳名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216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MAIL</a:t>
                      </a:r>
                      <a:endParaRPr kumimoji="1" lang="ja-JP" altLang="en-US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27216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18"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会社名</a:t>
                      </a: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業種</a:t>
                      </a: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官公庁　□ 各種団体　□ ゼネコン　□ サブコン　□ 設計事務所</a:t>
                      </a:r>
                      <a:endParaRPr lang="en-US" altLang="ja-JP" sz="8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メーカー</a:t>
                      </a:r>
                      <a:r>
                        <a:rPr lang="ja-JP" altLang="en-US" sz="8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ja-JP" sz="8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エネルギー　□ 学校関係　□ 学生　□</a:t>
                      </a:r>
                      <a:r>
                        <a:rPr lang="ja-JP" altLang="en-US" sz="800" kern="100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ja-JP" sz="8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sz="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役職</a:t>
                      </a: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連絡先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</a:t>
                      </a:r>
                      <a:r>
                        <a:rPr lang="en-US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      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TEL:(       )        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8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FAX:(       )        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576" marR="63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角丸四角形 42"/>
          <p:cNvSpPr/>
          <p:nvPr/>
        </p:nvSpPr>
        <p:spPr>
          <a:xfrm>
            <a:off x="4725144" y="474037"/>
            <a:ext cx="1858822" cy="593526"/>
          </a:xfrm>
          <a:prstGeom prst="roundRect">
            <a:avLst/>
          </a:prstGeom>
          <a:solidFill>
            <a:srgbClr val="FF9900"/>
          </a:solidFill>
          <a:effectLst>
            <a:glow rad="101600">
              <a:schemeClr val="bg1">
                <a:alpha val="40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0440" tIns="40220" rIns="80440" bIns="402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参加費無料</a:t>
            </a:r>
            <a:endParaRPr lang="en-US" altLang="ja-JP" sz="1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/>
              <a:ea typeface="メイリオ"/>
              <a:cs typeface="メイリオ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定員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50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名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(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先着順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/>
                <a:ea typeface="メイリオ"/>
                <a:cs typeface="メイリオ"/>
              </a:rPr>
              <a:t>)</a:t>
            </a:r>
            <a:endParaRPr lang="ja-JP" altLang="en-US" sz="1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/>
              <a:ea typeface="メイリオ"/>
              <a:cs typeface="メイリオ"/>
            </a:endParaRPr>
          </a:p>
        </p:txBody>
      </p:sp>
      <p:pic>
        <p:nvPicPr>
          <p:cNvPr id="44" name="Picture 13" descr="Imag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02" y="451555"/>
            <a:ext cx="678597" cy="5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テキスト ボックス 15"/>
          <p:cNvSpPr txBox="1"/>
          <p:nvPr/>
        </p:nvSpPr>
        <p:spPr>
          <a:xfrm>
            <a:off x="34925" y="981253"/>
            <a:ext cx="5304209" cy="68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DR(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ディマンドレスポンス</a:t>
            </a:r>
            <a:r>
              <a:rPr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リソース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および</a:t>
            </a:r>
            <a:r>
              <a:rPr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BCP(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事業継続計画</a:t>
            </a:r>
            <a:r>
              <a:rPr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にも利用可能な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蓄熱</a:t>
            </a:r>
            <a:endParaRPr lang="en-US" altLang="ja-JP" sz="105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○投入されたエネルギー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数倍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熱エネルギー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を取り出す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ヒートポンプ</a:t>
            </a:r>
            <a:endParaRPr lang="en-US" altLang="ja-JP" sz="105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♦有識者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をはじめ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第一線でご活躍の講師陣</a:t>
            </a:r>
            <a:r>
              <a:rPr lang="ja-JP" altLang="en-US" sz="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最新の省エネ技術</a:t>
            </a:r>
            <a:r>
              <a:rPr lang="ja-JP" altLang="en-US" sz="7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ご紹介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4262888" y="1278524"/>
            <a:ext cx="2622496" cy="1800493"/>
            <a:chOff x="4277177" y="1954851"/>
            <a:chExt cx="2622496" cy="1437375"/>
          </a:xfrm>
        </p:grpSpPr>
        <p:sp>
          <p:nvSpPr>
            <p:cNvPr id="53" name="角丸四角形 52"/>
            <p:cNvSpPr/>
            <p:nvPr/>
          </p:nvSpPr>
          <p:spPr bwMode="invGray">
            <a:xfrm>
              <a:off x="4348431" y="1954851"/>
              <a:ext cx="2488933" cy="1429474"/>
            </a:xfrm>
            <a:prstGeom prst="roundRect">
              <a:avLst>
                <a:gd name="adj" fmla="val 5555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 bwMode="gray">
            <a:xfrm>
              <a:off x="4277177" y="1954851"/>
              <a:ext cx="2622496" cy="143737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主催：</a:t>
              </a:r>
              <a:endParaRPr lang="en-US" altLang="ja-JP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一般財団法人ヒートポンプ・蓄熱センター</a:t>
              </a:r>
              <a:endPara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協賛：</a:t>
              </a:r>
              <a:r>
                <a:rPr lang="en-US" altLang="ja-JP" sz="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lang="ja-JP" altLang="en-US" sz="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団体 ≪順不同≫</a:t>
              </a:r>
              <a:endParaRPr lang="en-US" altLang="ja-JP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空気調和・衛生工学会、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建築設備技術者協会、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一財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住宅・建築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SDGs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推進センター、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一財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建築保全センター、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建築設備綜合協会、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全国ビルメンテナンス協会、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日本設備設計事務所協会連合会、電気事業連合会、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公共建築協会、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日本冷凍空調設備工業連合会、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一財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省エネルギーセンター、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日本冷凍空調学会、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電気設備学会、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日本ビルヂング協会連合会、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日本建築学会、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ロングライフビル推進協会、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一財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日本建築センター、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日本冷凍空調工業会、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一社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日本ビルエネルギー総合管理技術協会、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国研</a:t>
              </a:r>
              <a:r>
                <a:rPr lang="en-US" altLang="ja-JP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新エネルギー・産業技術総合開発機構</a:t>
              </a:r>
              <a:endPara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42702"/>
              </p:ext>
            </p:extLst>
          </p:nvPr>
        </p:nvGraphicFramePr>
        <p:xfrm>
          <a:off x="18157" y="3611404"/>
          <a:ext cx="6600557" cy="2667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5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045">
                <a:tc gridSpan="2">
                  <a:txBody>
                    <a:bodyPr/>
                    <a:lstStyle/>
                    <a:p>
                      <a:pPr marL="269240" indent="-26924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spc="-2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１</a:t>
                      </a:r>
                      <a:r>
                        <a:rPr lang="en-US" altLang="ja-JP" sz="1400" b="1" kern="100" spc="-2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ja-JP" altLang="en-US" sz="1200" b="1" kern="100" spc="-2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600" b="1" kern="100" spc="-2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「カーボンニュートラルを指向した建築・地域のエネルギーマネジメント」</a:t>
                      </a:r>
                      <a:endParaRPr lang="en-US" altLang="ja-JP" sz="1600" b="1" kern="100" spc="-2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19100" marR="0" indent="-41910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55">
                <a:tc gridSpan="2">
                  <a:txBody>
                    <a:bodyPr/>
                    <a:lstStyle/>
                    <a:p>
                      <a:pPr marL="269240" marR="0" indent="-269240" algn="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名古屋大学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1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名誉教授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　</a:t>
                      </a:r>
                      <a:r>
                        <a:rPr lang="ja-JP" altLang="en-US" sz="1100" b="1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奥宮　正哉</a:t>
                      </a:r>
                      <a:r>
                        <a:rPr lang="zh-TW" altLang="en-US" sz="1100" b="1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</a:t>
                      </a:r>
                    </a:p>
                  </a:txBody>
                  <a:tcPr marL="58278" marR="5827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29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２．</a:t>
                      </a: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「省エネルギー政策について」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9100" marR="0" indent="-41910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738">
                <a:tc gridSpan="2">
                  <a:txBody>
                    <a:bodyPr/>
                    <a:lstStyle/>
                    <a:p>
                      <a:pPr marL="419100" indent="-419100"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経済産業省 四国経済産業局 資源エネルギー環境部 エネルギー対策課  課長補佐　　</a:t>
                      </a:r>
                      <a:r>
                        <a:rPr lang="ja-JP" altLang="en-US" sz="1000" b="1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藤井　友美　氏</a:t>
                      </a: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78">
                <a:tc gridSpan="2">
                  <a:txBody>
                    <a:bodyPr/>
                    <a:lstStyle/>
                    <a:p>
                      <a:pPr marL="279400" indent="-2794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３．</a:t>
                      </a: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「松山赤十字病院　新病院サステナブルプロジェクト</a:t>
                      </a:r>
                      <a:r>
                        <a:rPr lang="ja-JP" altLang="en-US" sz="1400" b="1" kern="100" spc="-2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94">
                <a:tc gridSpan="2">
                  <a:txBody>
                    <a:bodyPr/>
                    <a:lstStyle/>
                    <a:p>
                      <a:pPr marL="279400" marR="0" indent="-27940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株式会社日建設計　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エンジニアリング部門　設備設計グループ</a:t>
                      </a:r>
                      <a:r>
                        <a:rPr lang="zh-TW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アソシエイト </a:t>
                      </a:r>
                      <a:r>
                        <a:rPr lang="zh-TW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浅川　卓也 </a:t>
                      </a:r>
                      <a:r>
                        <a:rPr lang="zh-TW" altLang="en-US" sz="10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</a:t>
                      </a: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416">
                <a:tc gridSpan="2">
                  <a:txBody>
                    <a:bodyPr/>
                    <a:lstStyle/>
                    <a:p>
                      <a:pPr marL="279400" indent="-279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４．</a:t>
                      </a: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「エネフィス四国　～省エネルギー性と快適性を両立する</a:t>
                      </a:r>
                      <a:r>
                        <a:rPr lang="en-US" alt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『ZEB』</a:t>
                      </a: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の実現～</a:t>
                      </a:r>
                      <a:r>
                        <a:rPr lang="ja-JP" altLang="en-US" sz="1400" b="1" kern="100" spc="-2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279400" marR="0" indent="-27940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ダイダン株式会社　イノベーション本部スマートビルソリューション部　担当課長 　</a:t>
                      </a: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玉田　義幸　氏</a:t>
                      </a: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17331"/>
                  </a:ext>
                </a:extLst>
              </a:tr>
              <a:tr h="293796">
                <a:tc gridSpan="2">
                  <a:txBody>
                    <a:bodyPr/>
                    <a:lstStyle/>
                    <a:p>
                      <a:pPr marL="279400" indent="-279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4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ctr"/>
                </a:tc>
                <a:extLst>
                  <a:ext uri="{0D108BD9-81ED-4DB2-BD59-A6C34878D82A}">
                    <a16:rowId xmlns:a16="http://schemas.microsoft.com/office/drawing/2014/main" val="1062094272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279400" marR="0" indent="-27940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278" marR="5827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BBEE92CF-5419-499A-8AC6-F0B24F3F8D46}"/>
              </a:ext>
            </a:extLst>
          </p:cNvPr>
          <p:cNvSpPr/>
          <p:nvPr/>
        </p:nvSpPr>
        <p:spPr>
          <a:xfrm>
            <a:off x="1596296" y="7168380"/>
            <a:ext cx="50391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開催困難と判断した際は「中止や延期」とする場合がございます。その際は弊社ホームページでの掲載および、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メールにてご連絡させていただきます。</a:t>
            </a:r>
            <a:endParaRPr lang="ja-JP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B61901E-3420-43FA-8F28-5224D8761913}"/>
              </a:ext>
            </a:extLst>
          </p:cNvPr>
          <p:cNvGrpSpPr/>
          <p:nvPr/>
        </p:nvGrpSpPr>
        <p:grpSpPr>
          <a:xfrm>
            <a:off x="60097" y="1763474"/>
            <a:ext cx="4312761" cy="1309185"/>
            <a:chOff x="60097" y="1568624"/>
            <a:chExt cx="4312761" cy="1309185"/>
          </a:xfrm>
        </p:grpSpPr>
        <p:grpSp>
          <p:nvGrpSpPr>
            <p:cNvPr id="1034" name="グループ化 1033">
              <a:extLst>
                <a:ext uri="{FF2B5EF4-FFF2-40B4-BE49-F238E27FC236}">
                  <a16:creationId xmlns:a16="http://schemas.microsoft.com/office/drawing/2014/main" id="{B803DFD7-6098-4BB1-A1DB-5C3E8147DFD5}"/>
                </a:ext>
              </a:extLst>
            </p:cNvPr>
            <p:cNvGrpSpPr/>
            <p:nvPr/>
          </p:nvGrpSpPr>
          <p:grpSpPr>
            <a:xfrm>
              <a:off x="60097" y="1568624"/>
              <a:ext cx="4312761" cy="1309185"/>
              <a:chOff x="60097" y="1928664"/>
              <a:chExt cx="4312761" cy="1309185"/>
            </a:xfrm>
          </p:grpSpPr>
          <p:sp>
            <p:nvSpPr>
              <p:cNvPr id="21" name="正方形/長方形 20"/>
              <p:cNvSpPr/>
              <p:nvPr/>
            </p:nvSpPr>
            <p:spPr>
              <a:xfrm>
                <a:off x="60097" y="1928664"/>
                <a:ext cx="4232999" cy="1309185"/>
              </a:xfrm>
              <a:prstGeom prst="rect">
                <a:avLst/>
              </a:prstGeom>
              <a:solidFill>
                <a:srgbClr val="00B0F0">
                  <a:alpha val="2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 bwMode="gray">
              <a:xfrm>
                <a:off x="113340" y="1981563"/>
                <a:ext cx="1957340" cy="11564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2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令和</a:t>
                </a:r>
                <a:r>
                  <a:rPr lang="en-US" altLang="ja-JP" sz="12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5</a:t>
                </a:r>
                <a:r>
                  <a:rPr lang="ja-JP" altLang="en-US" sz="12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年</a:t>
                </a:r>
                <a:endParaRPr lang="en-US" altLang="ja-JP" sz="1200" b="1" dirty="0">
                  <a:solidFill>
                    <a:schemeClr val="tx1"/>
                  </a:solidFill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メイリオ"/>
                  <a:ea typeface="メイリオ"/>
                  <a:cs typeface="メイリオ"/>
                </a:endParaRPr>
              </a:p>
              <a:p>
                <a:r>
                  <a:rPr lang="ja-JP" altLang="en-US" sz="2800" b="1" u="sng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 </a:t>
                </a:r>
                <a:r>
                  <a:rPr lang="en-US" altLang="ja-JP" sz="2800" b="1" u="sng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11/10</a:t>
                </a:r>
                <a:r>
                  <a:rPr lang="en-US" altLang="ja-JP" sz="1600" b="1" u="sng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(</a:t>
                </a:r>
                <a:r>
                  <a:rPr lang="ja-JP" altLang="en-US" sz="1600" b="1" u="sng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金</a:t>
                </a:r>
                <a:r>
                  <a:rPr lang="en-US" altLang="ja-JP" sz="1600" b="1" u="sng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)</a:t>
                </a:r>
              </a:p>
              <a:p>
                <a:r>
                  <a:rPr lang="en-US" altLang="ja-JP" sz="16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13:20</a:t>
                </a:r>
                <a:r>
                  <a:rPr lang="ja-JP" altLang="en-US" sz="16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～</a:t>
                </a:r>
                <a:r>
                  <a:rPr lang="en-US" altLang="ja-JP" sz="16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17:00</a:t>
                </a:r>
              </a:p>
              <a:p>
                <a:r>
                  <a:rPr lang="en-US" altLang="ja-JP" sz="16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13:00 </a:t>
                </a:r>
                <a:r>
                  <a:rPr lang="ja-JP" altLang="en-US" sz="1600" b="1" dirty="0">
                    <a:solidFill>
                      <a:schemeClr val="tx1"/>
                    </a:solidFill>
                    <a:effectLst>
                      <a:glow rad="139700">
                        <a:schemeClr val="bg1">
                          <a:alpha val="40000"/>
                        </a:schemeClr>
                      </a:glow>
                    </a:effectLst>
                    <a:latin typeface="メイリオ"/>
                    <a:ea typeface="メイリオ"/>
                    <a:cs typeface="メイリオ"/>
                  </a:rPr>
                  <a:t>受付開始</a:t>
                </a:r>
                <a:endParaRPr lang="en-US" altLang="ja-JP" sz="1600" b="1" dirty="0">
                  <a:solidFill>
                    <a:schemeClr val="tx1"/>
                  </a:solidFill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2135632" y="2835297"/>
                <a:ext cx="21574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" name="角丸四角形 1"/>
              <p:cNvSpPr/>
              <p:nvPr/>
            </p:nvSpPr>
            <p:spPr>
              <a:xfrm>
                <a:off x="2131854" y="2056919"/>
                <a:ext cx="745002" cy="1800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/>
                  <a:t>会場</a:t>
                </a:r>
              </a:p>
            </p:txBody>
          </p:sp>
          <p:sp>
            <p:nvSpPr>
              <p:cNvPr id="58" name="角丸四角形 57"/>
              <p:cNvSpPr/>
              <p:nvPr/>
            </p:nvSpPr>
            <p:spPr>
              <a:xfrm>
                <a:off x="2147664" y="2700444"/>
                <a:ext cx="751001" cy="1800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/>
                  <a:t>ｱｸｾｽ</a:t>
                </a:r>
                <a:endParaRPr kumimoji="1" lang="ja-JP" altLang="en-US" sz="1000" b="1" dirty="0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2093040" y="2214710"/>
                <a:ext cx="2279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セリーズ ２階 コーラルホール</a:t>
                </a:r>
              </a:p>
              <a:p>
                <a:r>
                  <a:rPr lang="zh-TW" altLang="en-US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高知市高須砂地</a:t>
                </a:r>
                <a:r>
                  <a:rPr lang="en-US" altLang="zh-TW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155</a:t>
                </a:r>
                <a:r>
                  <a:rPr lang="zh-TW" altLang="en-US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番地</a:t>
                </a:r>
                <a:endPara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755062D5-2C3C-47B9-8654-D6218862BE41}"/>
                </a:ext>
              </a:extLst>
            </p:cNvPr>
            <p:cNvSpPr txBox="1"/>
            <p:nvPr/>
          </p:nvSpPr>
          <p:spPr>
            <a:xfrm>
              <a:off x="2070680" y="2502140"/>
              <a:ext cx="22387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ＪＲ土讃線高知駅よりタクシーで約８分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9C443DB-1ED9-4D0E-BAEA-32E9C85FC0AA}"/>
              </a:ext>
            </a:extLst>
          </p:cNvPr>
          <p:cNvGrpSpPr/>
          <p:nvPr/>
        </p:nvGrpSpPr>
        <p:grpSpPr>
          <a:xfrm>
            <a:off x="476672" y="356556"/>
            <a:ext cx="4230873" cy="635223"/>
            <a:chOff x="-243408" y="417436"/>
            <a:chExt cx="4230873" cy="635223"/>
          </a:xfrm>
        </p:grpSpPr>
        <p:sp>
          <p:nvSpPr>
            <p:cNvPr id="42" name="テキスト ボックス 9"/>
            <p:cNvSpPr txBox="1"/>
            <p:nvPr/>
          </p:nvSpPr>
          <p:spPr bwMode="gray">
            <a:xfrm>
              <a:off x="-243408" y="475341"/>
              <a:ext cx="4230873" cy="573668"/>
            </a:xfrm>
            <a:prstGeom prst="rect">
              <a:avLst/>
            </a:prstGeom>
            <a:noFill/>
          </p:spPr>
          <p:txBody>
            <a:bodyPr wrap="none" lIns="80440" tIns="40220" rIns="80440" bIns="4022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800" b="1" dirty="0">
                  <a:ln>
                    <a:solidFill>
                      <a:prstClr val="white">
                        <a:lumMod val="95000"/>
                      </a:prstClr>
                    </a:solidFill>
                  </a:ln>
                  <a:solidFill>
                    <a:srgbClr val="00B0F0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  <a:latin typeface="A-CID 新ゴ B"/>
                  <a:ea typeface="A-CID 新ゴ B"/>
                  <a:cs typeface="A-CID 新ゴ B"/>
                </a:rPr>
                <a:t>　</a:t>
              </a:r>
              <a:r>
                <a:rPr lang="ja-JP" altLang="en-US" sz="3200" b="1" dirty="0">
                  <a:ln>
                    <a:solidFill>
                      <a:prstClr val="white">
                        <a:lumMod val="95000"/>
                      </a:prstClr>
                    </a:solidFill>
                  </a:ln>
                  <a:solidFill>
                    <a:srgbClr val="00B0F0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  <a:latin typeface="A-CID 新ゴ B"/>
                  <a:ea typeface="A-CID 新ゴ B"/>
                  <a:cs typeface="A-CID 新ゴ B"/>
                </a:rPr>
                <a:t>蓄熱　ヒートポンプ</a:t>
              </a:r>
            </a:p>
          </p:txBody>
        </p:sp>
        <p:sp>
          <p:nvSpPr>
            <p:cNvPr id="49" name="テキスト ボックス 9">
              <a:extLst>
                <a:ext uri="{FF2B5EF4-FFF2-40B4-BE49-F238E27FC236}">
                  <a16:creationId xmlns:a16="http://schemas.microsoft.com/office/drawing/2014/main" id="{C3DB7F2E-A1EF-4B24-B02E-9B08BCF3FA1C}"/>
                </a:ext>
              </a:extLst>
            </p:cNvPr>
            <p:cNvSpPr txBox="1"/>
            <p:nvPr/>
          </p:nvSpPr>
          <p:spPr bwMode="gray">
            <a:xfrm>
              <a:off x="1049168" y="417436"/>
              <a:ext cx="391681" cy="635223"/>
            </a:xfrm>
            <a:prstGeom prst="rect">
              <a:avLst/>
            </a:prstGeom>
            <a:noFill/>
          </p:spPr>
          <p:txBody>
            <a:bodyPr wrap="none" lIns="80440" tIns="40220" rIns="80440" bIns="4022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b="1" dirty="0">
                  <a:ln>
                    <a:solidFill>
                      <a:prstClr val="white">
                        <a:lumMod val="95000"/>
                      </a:prstClr>
                    </a:solidFill>
                  </a:ln>
                  <a:solidFill>
                    <a:srgbClr val="00B0F0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  <a:latin typeface="A-CID 新ゴ B"/>
                  <a:ea typeface="A-CID 新ゴ B"/>
                  <a:cs typeface="A-CID 新ゴ B"/>
                </a:rPr>
                <a:t>×</a:t>
              </a:r>
              <a:endParaRPr lang="ja-JP" altLang="en-US" sz="2400" b="1" dirty="0">
                <a:ln>
                  <a:solidFill>
                    <a:prstClr val="white">
                      <a:lumMod val="95000"/>
                    </a:prstClr>
                  </a:solidFill>
                </a:ln>
                <a:solidFill>
                  <a:srgbClr val="00B0F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A-CID 新ゴ B"/>
                <a:ea typeface="A-CID 新ゴ B"/>
                <a:cs typeface="A-CID 新ゴ 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86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723</Words>
  <Application>Microsoft Office PowerPoint</Application>
  <PresentationFormat>A4 210 x 297 mm</PresentationFormat>
  <Paragraphs>70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A-CID 新ゴ B</vt:lpstr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hp150704</dc:creator>
  <cp:lastModifiedBy>hirotsu tetsuya</cp:lastModifiedBy>
  <cp:revision>437</cp:revision>
  <cp:lastPrinted>2023-10-17T00:37:16Z</cp:lastPrinted>
  <dcterms:created xsi:type="dcterms:W3CDTF">2016-04-25T01:20:42Z</dcterms:created>
  <dcterms:modified xsi:type="dcterms:W3CDTF">2023-10-17T01:42:54Z</dcterms:modified>
</cp:coreProperties>
</file>